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4"/>
  </p:sldMasterIdLst>
  <p:notesMasterIdLst>
    <p:notesMasterId r:id="rId23"/>
  </p:notesMasterIdLst>
  <p:handoutMasterIdLst>
    <p:handoutMasterId r:id="rId24"/>
  </p:handoutMasterIdLst>
  <p:sldIdLst>
    <p:sldId id="256" r:id="rId5"/>
    <p:sldId id="276" r:id="rId6"/>
    <p:sldId id="277" r:id="rId7"/>
    <p:sldId id="278" r:id="rId8"/>
    <p:sldId id="279" r:id="rId9"/>
    <p:sldId id="285" r:id="rId10"/>
    <p:sldId id="289" r:id="rId11"/>
    <p:sldId id="308" r:id="rId12"/>
    <p:sldId id="290" r:id="rId13"/>
    <p:sldId id="309" r:id="rId14"/>
    <p:sldId id="291" r:id="rId15"/>
    <p:sldId id="292" r:id="rId16"/>
    <p:sldId id="293" r:id="rId17"/>
    <p:sldId id="310" r:id="rId18"/>
    <p:sldId id="282" r:id="rId19"/>
    <p:sldId id="283" r:id="rId20"/>
    <p:sldId id="298" r:id="rId21"/>
    <p:sldId id="268" r:id="rId2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3" autoAdjust="0"/>
    <p:restoredTop sz="82143" autoAdjust="0"/>
  </p:normalViewPr>
  <p:slideViewPr>
    <p:cSldViewPr>
      <p:cViewPr varScale="1">
        <p:scale>
          <a:sx n="91" d="100"/>
          <a:sy n="91" d="100"/>
        </p:scale>
        <p:origin x="108" y="57"/>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30" d="100"/>
          <a:sy n="130" d="100"/>
        </p:scale>
        <p:origin x="2922" y="-252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12/17/2019 8:52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g>
</file>

<file path=ppt/media/image3.png>
</file>

<file path=ppt/media/image4.png>
</file>

<file path=ppt/media/image5.png>
</file>

<file path=ppt/media/image6.tmp>
</file>

<file path=ppt/media/image7.tmp>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12/17/2019 8:52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ocs.microsoft.com/en-us/sharepoint/dev/general-development/how-to-avoid-getting-throttled-or-blocked-in-sharepoint-onlin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12/17/2019 8:52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525532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12/17/2019 8:52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18</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8713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i="0" kern="1200" noProof="0" dirty="0">
                <a:solidFill>
                  <a:schemeClr val="tx1"/>
                </a:solidFill>
                <a:effectLst/>
                <a:latin typeface="Segoe UI" panose="020B0502040204020203" pitchFamily="34" charset="0"/>
                <a:ea typeface="+mn-ea"/>
                <a:cs typeface="Segoe UI" panose="020B0502040204020203" pitchFamily="34" charset="0"/>
              </a:rPr>
              <a:t>Avoid getting throttled or blocked in SharePoint Online</a:t>
            </a:r>
            <a:br>
              <a:rPr lang="en-US" sz="900" b="1" i="0" kern="1200" noProof="0" dirty="0">
                <a:solidFill>
                  <a:schemeClr val="tx1"/>
                </a:solidFill>
                <a:effectLst/>
                <a:latin typeface="Segoe UI" panose="020B0502040204020203" pitchFamily="34" charset="0"/>
                <a:ea typeface="+mn-ea"/>
                <a:cs typeface="Segoe UI" panose="020B0502040204020203" pitchFamily="34" charset="0"/>
              </a:rPr>
            </a:br>
            <a:r>
              <a:rPr lang="en-US" dirty="0">
                <a:hlinkClick r:id="rId3"/>
              </a:rPr>
              <a:t>https://docs.microsoft.com/en-us/sharepoint/dev/general-development/how-to-avoid-getting-throttled-or-blocked-in-sharepoint-online</a:t>
            </a:r>
            <a:endParaRPr lang="en-US" dirty="0"/>
          </a:p>
          <a:p>
            <a:endParaRPr lang="en-US" sz="900" b="1" i="0" kern="1200" noProof="0" dirty="0">
              <a:solidFill>
                <a:schemeClr val="tx1"/>
              </a:solidFill>
              <a:effectLst/>
              <a:latin typeface="Segoe UI" panose="020B0502040204020203" pitchFamily="34" charset="0"/>
              <a:ea typeface="+mn-ea"/>
              <a:cs typeface="Segoe UI" panose="020B0502040204020203" pitchFamily="34" charset="0"/>
            </a:endParaRPr>
          </a:p>
          <a:p>
            <a:endParaRPr lang="en-US" sz="900" b="1" i="0" kern="1200" noProof="0" dirty="0">
              <a:solidFill>
                <a:schemeClr val="tx1"/>
              </a:solidFill>
              <a:effectLst/>
              <a:latin typeface="Segoe UI" panose="020B0502040204020203" pitchFamily="34" charset="0"/>
              <a:ea typeface="+mn-ea"/>
              <a:cs typeface="Segoe UI" panose="020B0502040204020203" pitchFamily="34" charset="0"/>
            </a:endParaRP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77935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i="0" u="none" strike="noStrike" kern="1200" noProof="0" dirty="0">
                <a:solidFill>
                  <a:schemeClr val="tx1"/>
                </a:solidFill>
                <a:effectLst/>
                <a:latin typeface="Segoe UI" panose="020B0502040204020203" pitchFamily="34" charset="0"/>
                <a:ea typeface="+mn-ea"/>
                <a:cs typeface="Segoe UI" panose="020B0502040204020203" pitchFamily="34" charset="0"/>
              </a:rPr>
              <a:t>Best practices for discovering files and detecting changes at scale</a:t>
            </a:r>
          </a:p>
          <a:p>
            <a:r>
              <a:rPr lang="en-US" b="0" dirty="0"/>
              <a:t>https://docs.microsoft.com/en-us/onedrive/developer/rest-api/concepts/scan-guidance?view=odsp-graph-online </a:t>
            </a:r>
          </a:p>
          <a:p>
            <a:pPr marL="171442" marR="0" lvl="0" indent="-171442" algn="l" defTabSz="914354" rtl="0" eaLnBrk="1" fontAlgn="auto" latinLnBrk="0" hangingPunct="1">
              <a:lnSpc>
                <a:spcPct val="114000"/>
              </a:lnSpc>
              <a:spcBef>
                <a:spcPts val="0"/>
              </a:spcBef>
              <a:spcAft>
                <a:spcPts val="0"/>
              </a:spcAft>
              <a:buClrTx/>
              <a:buSzPct val="116000"/>
              <a:buFont typeface="Arial" panose="020B0604020202020204" pitchFamily="34" charset="0"/>
              <a:buChar char="•"/>
              <a:tabLst/>
              <a:defRPr/>
            </a:pPr>
            <a:r>
              <a:rPr lang="en-US" sz="900" dirty="0"/>
              <a:t>aka.ms/</a:t>
            </a:r>
            <a:r>
              <a:rPr lang="en-US" sz="900" dirty="0" err="1"/>
              <a:t>scanguidance</a:t>
            </a:r>
            <a:endParaRPr lang="en-US" sz="900" dirty="0"/>
          </a:p>
          <a:p>
            <a:endParaRPr lang="en-US" b="0"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53145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Documentation:</a:t>
            </a:r>
          </a:p>
          <a:p>
            <a:pPr marL="0" indent="0">
              <a:buNone/>
            </a:pPr>
            <a:r>
              <a:rPr lang="en-US" dirty="0"/>
              <a:t>https://docs.microsoft.com/en-us/sharepoint/dev/general-development/how-to-avoid-getting-throttled-or-blocked-in-sharepoint-online#BKMK_DecorateSharePointOnlineThrottling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973783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Documentation:</a:t>
            </a:r>
          </a:p>
          <a:p>
            <a:pPr marL="0" indent="0">
              <a:buNone/>
            </a:pPr>
            <a:r>
              <a:rPr lang="en-US" dirty="0"/>
              <a:t>https://docs.microsoft.com/en-us/sharepoint/dev/general-development/how-to-avoid-getting-throttled-or-blocked-in-sharepoint-online#BKMK_DecorateSharePointOnlineThrottling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438619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Documentation:</a:t>
            </a:r>
          </a:p>
          <a:p>
            <a:pPr marL="0" indent="0">
              <a:buNone/>
            </a:pPr>
            <a:r>
              <a:rPr lang="en-US" dirty="0"/>
              <a:t>https://docs.microsoft.com/en-us/sharepoint/dev/general-development/how-to-avoid-getting-throttled-or-blocked-in-sharepoint-online#BKMK_DecorateSharePointOnlineThrottling </a:t>
            </a:r>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89400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Documentation:</a:t>
            </a:r>
          </a:p>
          <a:p>
            <a:pPr marL="0" indent="0">
              <a:buNone/>
            </a:pPr>
            <a:r>
              <a:rPr lang="en-US"/>
              <a:t>https://docs.microsoft.com/en-us/sharepoint/dev/general-development/how-to-avoid-getting-throttled-or-blocked-in-sharepoint-online#BKMK_DecorateSharePointOnlineThrottling </a:t>
            </a:r>
          </a:p>
          <a:p>
            <a:endParaRPr lang="LID4096"/>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756036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answer these yet. Bring these up now so that the students can think about their answers after we run through the rest of the modules.</a:t>
            </a:r>
          </a:p>
          <a:p>
            <a:endParaRPr lang="en-US" dirty="0"/>
          </a:p>
          <a:p>
            <a:endParaRPr lang="en-US" dirty="0"/>
          </a:p>
          <a:p>
            <a:endParaRPr lang="LID4096"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12/17/2019 8:52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2000890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702" y="2119178"/>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320" y="2119177"/>
            <a:ext cx="6402388" cy="3664085"/>
          </a:xfrm>
          <a:noFill/>
        </p:spPr>
        <p:txBody>
          <a:bodyPr lIns="146304" tIns="91440" rIns="146304" bIns="91440" anchor="t" anchorCtr="0">
            <a:noAutofit/>
          </a:bodyPr>
          <a:lstStyle>
            <a:lvl1pPr>
              <a:defRPr sz="4000" spc="-100" baseline="0">
                <a:gradFill>
                  <a:gsLst>
                    <a:gs pos="57576">
                      <a:srgbClr val="FFFFFF"/>
                    </a:gs>
                    <a:gs pos="35000">
                      <a:srgbClr val="FFFFFF"/>
                    </a:gs>
                  </a:gsLst>
                  <a:lin ang="5400000" scaled="0"/>
                </a:gradFill>
                <a:latin typeface="+mj-lt"/>
              </a:defRPr>
            </a:lvl1pPr>
          </a:lstStyle>
          <a:p>
            <a:br>
              <a:rPr lang="en-US" sz="4000" dirty="0">
                <a:latin typeface="+mj-lt"/>
              </a:rPr>
            </a:br>
            <a:r>
              <a:rPr lang="en-US" sz="4000" dirty="0">
                <a:latin typeface="+mj-lt"/>
              </a:rPr>
              <a:t>&lt;&lt;Module Title&gt;&gt;</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Services</a:t>
            </a:r>
            <a:endParaRPr lang="en-US" sz="2400" dirty="0">
              <a:latin typeface="Segoe UI"/>
            </a:endParaRPr>
          </a:p>
        </p:txBody>
      </p:sp>
    </p:spTree>
    <p:extLst>
      <p:ext uri="{BB962C8B-B14F-4D97-AF65-F5344CB8AC3E}">
        <p14:creationId xmlns:p14="http://schemas.microsoft.com/office/powerpoint/2010/main" val="108015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8236" y="1212850"/>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5943601" cy="5486398"/>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199839484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esson content V5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6" name="Picture Placeholder 4">
            <a:extLst>
              <a:ext uri="{FF2B5EF4-FFF2-40B4-BE49-F238E27FC236}">
                <a16:creationId xmlns:a16="http://schemas.microsoft.com/office/drawing/2014/main" id="{C55733C9-C8F1-446E-9461-A87538003DB5}"/>
              </a:ext>
            </a:extLst>
          </p:cNvPr>
          <p:cNvSpPr>
            <a:spLocks noGrp="1"/>
          </p:cNvSpPr>
          <p:nvPr>
            <p:ph type="pic" sz="quarter" idx="12" hasCustomPrompt="1"/>
          </p:nvPr>
        </p:nvSpPr>
        <p:spPr>
          <a:xfrm>
            <a:off x="272269" y="1230954"/>
            <a:ext cx="11737168" cy="2774606"/>
          </a:xfr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300">
                <a:latin typeface="Consolas" panose="020B0609020204030204" pitchFamily="49" charset="0"/>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&lt;&lt;For code&gt;&gt;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This slide layout uses Consolas, a monotype font which is ideal for showing software code. </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a:p>
            <a:endParaRPr lang="en-US" dirty="0"/>
          </a:p>
        </p:txBody>
      </p:sp>
    </p:spTree>
    <p:extLst>
      <p:ext uri="{BB962C8B-B14F-4D97-AF65-F5344CB8AC3E}">
        <p14:creationId xmlns:p14="http://schemas.microsoft.com/office/powerpoint/2010/main" val="358564412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s Slid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2331719" y="292607"/>
            <a:ext cx="3429320"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7"/>
            <a:ext cx="2057399" cy="923330"/>
          </a:xfrm>
          <a:prstGeom prst="rect">
            <a:avLst/>
          </a:prstGeom>
        </p:spPr>
        <p:txBody>
          <a:bodyPr wrap="square" lIns="146304" tIns="91440" rIns="146304" bIns="91440">
            <a:spAutoFit/>
          </a:bodyPr>
          <a:lstStyle/>
          <a:p>
            <a:pPr lvl="0"/>
            <a:r>
              <a:rPr lang="en-US" sz="4800" dirty="0">
                <a:latin typeface="+mj-lt"/>
              </a:rPr>
              <a:t>Demo:</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320" y="3017520"/>
            <a:ext cx="5486400" cy="27432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dirty="0">
                <a:latin typeface="+mn-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description of the demo&gt;&gt;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pic>
        <p:nvPicPr>
          <p:cNvPr id="7" name="Picture Placeholder 3">
            <a:extLst>
              <a:ext uri="{FF2B5EF4-FFF2-40B4-BE49-F238E27FC236}">
                <a16:creationId xmlns:a16="http://schemas.microsoft.com/office/drawing/2014/main" id="{C8AB17EB-AA1A-4C6B-AC50-9B86962C2A42}"/>
              </a:ext>
            </a:extLst>
          </p:cNvPr>
          <p:cNvPicPr>
            <a:picLocks noChangeAspect="1"/>
          </p:cNvPicPr>
          <p:nvPr userDrawn="1"/>
        </p:nvPicPr>
        <p:blipFill>
          <a:blip r:embed="rId2"/>
          <a:srcRect l="20120" r="20120"/>
          <a:stretch>
            <a:fillRect/>
          </a:stretch>
        </p:blipFill>
        <p:spPr>
          <a:xfrm>
            <a:off x="6219825" y="0"/>
            <a:ext cx="6216650" cy="6992587"/>
          </a:xfrm>
          <a:prstGeom prst="rect">
            <a:avLst/>
          </a:prstGeom>
        </p:spPr>
      </p:pic>
    </p:spTree>
    <p:extLst>
      <p:ext uri="{BB962C8B-B14F-4D97-AF65-F5344CB8AC3E}">
        <p14:creationId xmlns:p14="http://schemas.microsoft.com/office/powerpoint/2010/main" val="13987158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7A5DF2-09AC-47AD-B8C0-1CC44D475AE3}"/>
              </a:ext>
            </a:extLst>
          </p:cNvPr>
          <p:cNvPicPr>
            <a:picLocks noChangeAspect="1"/>
          </p:cNvPicPr>
          <p:nvPr userDrawn="1"/>
        </p:nvPicPr>
        <p:blipFill>
          <a:blip r:embed="rId2"/>
          <a:stretch>
            <a:fillRect/>
          </a:stretch>
        </p:blipFill>
        <p:spPr>
          <a:xfrm>
            <a:off x="6218237" y="1807"/>
            <a:ext cx="6218459" cy="6992718"/>
          </a:xfrm>
          <a:prstGeom prst="rect">
            <a:avLst/>
          </a:prstGeom>
        </p:spPr>
      </p:pic>
      <p:sp>
        <p:nvSpPr>
          <p:cNvPr id="6" name="Title 5">
            <a:extLst>
              <a:ext uri="{FF2B5EF4-FFF2-40B4-BE49-F238E27FC236}">
                <a16:creationId xmlns:a16="http://schemas.microsoft.com/office/drawing/2014/main" id="{E3E498DD-12CF-43D7-92E4-4CB3CC81D1BA}"/>
              </a:ext>
            </a:extLst>
          </p:cNvPr>
          <p:cNvSpPr>
            <a:spLocks noGrp="1"/>
          </p:cNvSpPr>
          <p:nvPr>
            <p:ph type="title" hasCustomPrompt="1"/>
          </p:nvPr>
        </p:nvSpPr>
        <p:spPr>
          <a:xfrm>
            <a:off x="1646236" y="292607"/>
            <a:ext cx="4114802" cy="914400"/>
          </a:xfrm>
        </p:spPr>
        <p:txBody>
          <a:bodyPr>
            <a:spAutoFit/>
          </a:bodyPr>
          <a:lstStyle>
            <a:lvl1pPr>
              <a:defRPr/>
            </a:lvl1pPr>
          </a:lstStyle>
          <a:p>
            <a:r>
              <a:rPr lang="en-US" dirty="0"/>
              <a:t>&lt;&lt;Title&gt;&gt;</a:t>
            </a:r>
          </a:p>
        </p:txBody>
      </p:sp>
      <p:sp>
        <p:nvSpPr>
          <p:cNvPr id="19" name="Rectangle 18">
            <a:extLst>
              <a:ext uri="{FF2B5EF4-FFF2-40B4-BE49-F238E27FC236}">
                <a16:creationId xmlns:a16="http://schemas.microsoft.com/office/drawing/2014/main" id="{6E464225-8FF9-4E57-91AE-E635AF8F685F}"/>
              </a:ext>
            </a:extLst>
          </p:cNvPr>
          <p:cNvSpPr/>
          <p:nvPr userDrawn="1"/>
        </p:nvSpPr>
        <p:spPr>
          <a:xfrm>
            <a:off x="274319" y="292608"/>
            <a:ext cx="1371917" cy="914400"/>
          </a:xfrm>
          <a:prstGeom prst="rect">
            <a:avLst/>
          </a:prstGeom>
        </p:spPr>
        <p:txBody>
          <a:bodyPr wrap="square" lIns="146304" tIns="91440" rIns="146304" bIns="91440">
            <a:spAutoFit/>
          </a:bodyPr>
          <a:lstStyle/>
          <a:p>
            <a:pPr lvl="0"/>
            <a:r>
              <a:rPr lang="en-US" sz="4800" dirty="0">
                <a:latin typeface="+mj-lt"/>
              </a:rPr>
              <a:t>Lab:</a:t>
            </a:r>
          </a:p>
        </p:txBody>
      </p:sp>
      <p:sp>
        <p:nvSpPr>
          <p:cNvPr id="21" name="Text Placeholder 20">
            <a:extLst>
              <a:ext uri="{FF2B5EF4-FFF2-40B4-BE49-F238E27FC236}">
                <a16:creationId xmlns:a16="http://schemas.microsoft.com/office/drawing/2014/main" id="{ABB79E9C-BC1E-460B-90F1-21BC5540F4FA}"/>
              </a:ext>
            </a:extLst>
          </p:cNvPr>
          <p:cNvSpPr>
            <a:spLocks noGrp="1"/>
          </p:cNvSpPr>
          <p:nvPr>
            <p:ph type="body" sz="quarter" idx="12" hasCustomPrompt="1"/>
          </p:nvPr>
        </p:nvSpPr>
        <p:spPr>
          <a:xfrm>
            <a:off x="274637" y="3017520"/>
            <a:ext cx="5486401" cy="3657600"/>
          </a:xfrm>
        </p:spPr>
        <p:txBody>
          <a:bodyPr/>
          <a:lstStyle>
            <a:lvl1pPr marL="0" marR="0" indent="0" algn="l" defTabSz="932742" rtl="0" eaLnBrk="1" fontAlgn="auto" latinLnBrk="0" hangingPunct="1">
              <a:lnSpc>
                <a:spcPct val="100000"/>
              </a:lnSpc>
              <a:spcBef>
                <a:spcPts val="0"/>
              </a:spcBef>
              <a:spcAft>
                <a:spcPts val="0"/>
              </a:spcAft>
              <a:buClrTx/>
              <a:buSzTx/>
              <a:buFontTx/>
              <a:buNone/>
              <a:tabLst/>
              <a:defRPr lang="en-US" sz="3600" b="1" i="0" baseline="0" dirty="0">
                <a:latin typeface="+mj-lt"/>
              </a:defRPr>
            </a:lvl1p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05050"/>
                </a:solidFill>
                <a:effectLst/>
                <a:uLnTx/>
                <a:uFillTx/>
                <a:latin typeface="+mj-lt"/>
                <a:ea typeface="+mn-ea"/>
                <a:cs typeface="+mn-cs"/>
              </a:rPr>
              <a:t>&lt;&lt; Add Lab Exercises </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1: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Exercise 2: Description</a:t>
            </a:r>
            <a:br>
              <a:rPr kumimoji="0" lang="en-US" sz="3200" b="0" i="0" u="none" strike="noStrike" kern="1200" cap="none" spc="0" normalizeH="0" baseline="0" noProof="0" dirty="0">
                <a:ln>
                  <a:noFill/>
                </a:ln>
                <a:solidFill>
                  <a:srgbClr val="505050"/>
                </a:solidFill>
                <a:effectLst/>
                <a:uLnTx/>
                <a:uFillTx/>
                <a:latin typeface="+mj-lt"/>
                <a:ea typeface="+mn-ea"/>
                <a:cs typeface="+mn-cs"/>
              </a:rPr>
            </a:br>
            <a:r>
              <a:rPr kumimoji="0" lang="en-US" sz="3200" b="0" i="0" u="none" strike="noStrike" kern="1200" cap="none" spc="0" normalizeH="0" baseline="0" noProof="0" dirty="0">
                <a:ln>
                  <a:noFill/>
                </a:ln>
                <a:solidFill>
                  <a:srgbClr val="505050"/>
                </a:solidFill>
                <a:effectLst/>
                <a:uLnTx/>
                <a:uFillTx/>
                <a:latin typeface="+mj-lt"/>
                <a:ea typeface="+mn-ea"/>
                <a:cs typeface="+mn-cs"/>
              </a:rPr>
              <a:t>&gt;&gt;</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lang="en-US" dirty="0"/>
          </a:p>
        </p:txBody>
      </p:sp>
    </p:spTree>
    <p:extLst>
      <p:ext uri="{BB962C8B-B14F-4D97-AF65-F5344CB8AC3E}">
        <p14:creationId xmlns:p14="http://schemas.microsoft.com/office/powerpoint/2010/main" val="89644882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14400"/>
          </a:xfrm>
          <a:prstGeom prst="rect">
            <a:avLst/>
          </a:prstGeom>
        </p:spPr>
        <p:txBody>
          <a:bodyPr wrap="square" lIns="146304" tIns="91440" rIns="146304" bIns="91440">
            <a:noAutofit/>
          </a:bodyPr>
          <a:lstStyle/>
          <a:p>
            <a:r>
              <a:rPr lang="en-US" sz="4800" dirty="0">
                <a:solidFill>
                  <a:schemeClr val="accent3"/>
                </a:solidFill>
                <a:latin typeface="+mj-lt"/>
              </a:rPr>
              <a:t>Knowledge Check</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&lt;&lt;Question: &gt;&gt;</a:t>
            </a:r>
            <a:br>
              <a:rPr lang="en-US" dirty="0"/>
            </a:br>
            <a:r>
              <a:rPr lang="en-US" dirty="0"/>
              <a:t> &lt;&lt;Answer:&gt;&gt;</a:t>
            </a:r>
          </a:p>
        </p:txBody>
      </p:sp>
    </p:spTree>
    <p:extLst>
      <p:ext uri="{BB962C8B-B14F-4D97-AF65-F5344CB8AC3E}">
        <p14:creationId xmlns:p14="http://schemas.microsoft.com/office/powerpoint/2010/main" val="1602244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E5CC4F-723D-4097-A367-2BEBAB8CF36C}"/>
              </a:ext>
            </a:extLst>
          </p:cNvPr>
          <p:cNvSpPr/>
          <p:nvPr userDrawn="1"/>
        </p:nvSpPr>
        <p:spPr>
          <a:xfrm>
            <a:off x="272272" y="295272"/>
            <a:ext cx="11889564" cy="923330"/>
          </a:xfrm>
          <a:prstGeom prst="rect">
            <a:avLst/>
          </a:prstGeom>
        </p:spPr>
        <p:txBody>
          <a:bodyPr wrap="square" lIns="146304" tIns="91440" rIns="146304" bIns="91440">
            <a:noAutofit/>
          </a:bodyPr>
          <a:lstStyle/>
          <a:p>
            <a:r>
              <a:rPr lang="en-US" sz="4800" dirty="0">
                <a:solidFill>
                  <a:schemeClr val="accent3"/>
                </a:solidFill>
                <a:latin typeface="+mj-lt"/>
              </a:rPr>
              <a:t>Module Summary</a:t>
            </a:r>
            <a:endParaRPr lang="en-US" sz="4800" dirty="0">
              <a:latin typeface="+mj-lt"/>
            </a:endParaRPr>
          </a:p>
        </p:txBody>
      </p:sp>
      <p:sp>
        <p:nvSpPr>
          <p:cNvPr id="5" name="Text Placeholder 4">
            <a:extLst>
              <a:ext uri="{FF2B5EF4-FFF2-40B4-BE49-F238E27FC236}">
                <a16:creationId xmlns:a16="http://schemas.microsoft.com/office/drawing/2014/main" id="{12AA7DFC-B089-4EFF-9CC5-F42DCAB1B648}"/>
              </a:ext>
            </a:extLst>
          </p:cNvPr>
          <p:cNvSpPr>
            <a:spLocks noGrp="1"/>
          </p:cNvSpPr>
          <p:nvPr>
            <p:ph type="body" sz="quarter" idx="10" hasCustomPrompt="1"/>
          </p:nvPr>
        </p:nvSpPr>
        <p:spPr>
          <a:xfrm>
            <a:off x="274320" y="1211262"/>
            <a:ext cx="11734800" cy="5487989"/>
          </a:xfrm>
        </p:spPr>
        <p:txBody>
          <a:bodyPr/>
          <a:lstStyle>
            <a:lvl1pPr>
              <a:defRPr/>
            </a:lvl1pPr>
            <a:lvl2pPr>
              <a:defRPr/>
            </a:lvl2pPr>
          </a:lstStyle>
          <a:p>
            <a:pPr lvl="0"/>
            <a:r>
              <a:rPr lang="en-US" dirty="0"/>
              <a:t>&lt;&lt;Key takeaways from the Module&gt;&gt;</a:t>
            </a:r>
          </a:p>
        </p:txBody>
      </p:sp>
    </p:spTree>
    <p:extLst>
      <p:ext uri="{BB962C8B-B14F-4D97-AF65-F5344CB8AC3E}">
        <p14:creationId xmlns:p14="http://schemas.microsoft.com/office/powerpoint/2010/main" val="480667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tmplLst>
          <p:tmpl lvl="1">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ppt_x"/>
                          </p:val>
                        </p:tav>
                        <p:tav tm="100000">
                          <p:val>
                            <p:strVal val="#ppt_x"/>
                          </p:val>
                        </p:tav>
                      </p:tavLst>
                    </p:anim>
                    <p:anim calcmode="lin" valueType="num">
                      <p:cBhvr additive="base">
                        <p:cTn dur="500" fill="hold"/>
                        <p:tgtEl>
                          <p:spTgt spid="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89007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48800106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2018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40631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ow to view this Presenta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66A743-B49D-4CCF-94F3-42450F822BF0}"/>
              </a:ext>
            </a:extLst>
          </p:cNvPr>
          <p:cNvSpPr/>
          <p:nvPr userDrawn="1"/>
        </p:nvSpPr>
        <p:spPr>
          <a:xfrm>
            <a:off x="274639" y="1213876"/>
            <a:ext cx="11889564" cy="4247317"/>
          </a:xfrm>
          <a:prstGeom prst="rect">
            <a:avLst/>
          </a:prstGeom>
        </p:spPr>
        <p:txBody>
          <a:bodyPr wrap="square" lIns="146304" tIns="91440" rIns="146304" bIns="91440">
            <a:spAutoFit/>
          </a:bodyPr>
          <a:lstStyle/>
          <a:p>
            <a:pPr lvl="0"/>
            <a:r>
              <a:rPr lang="en-US" sz="2400" dirty="0"/>
              <a:t>To switch to </a:t>
            </a:r>
            <a:r>
              <a:rPr lang="en-US" sz="2400" b="1" dirty="0"/>
              <a:t>Notes Page </a:t>
            </a:r>
            <a:r>
              <a:rPr lang="en-US" sz="2400" dirty="0"/>
              <a:t>view:</a:t>
            </a:r>
          </a:p>
          <a:p>
            <a:pPr lvl="1"/>
            <a:r>
              <a:rPr lang="en-US" sz="2400" dirty="0"/>
              <a:t>On the ribbon, click the </a:t>
            </a:r>
            <a:r>
              <a:rPr lang="en-US" sz="2400" b="1" dirty="0"/>
              <a:t>View</a:t>
            </a:r>
            <a:r>
              <a:rPr lang="en-US" sz="2400" dirty="0"/>
              <a:t> tab, and then click </a:t>
            </a:r>
            <a:r>
              <a:rPr lang="en-US" sz="2400" b="1" dirty="0"/>
              <a:t>Notes Page</a:t>
            </a:r>
          </a:p>
          <a:p>
            <a:pPr lvl="0"/>
            <a:endParaRPr lang="en-US" sz="2400" dirty="0"/>
          </a:p>
          <a:p>
            <a:pPr lvl="0"/>
            <a:r>
              <a:rPr lang="en-US" sz="2400" dirty="0"/>
              <a:t>To navigate through notes, use the </a:t>
            </a:r>
            <a:r>
              <a:rPr lang="en-US" sz="2400" b="1" dirty="0"/>
              <a:t>Page Up </a:t>
            </a:r>
            <a:r>
              <a:rPr lang="en-US" sz="2400" dirty="0"/>
              <a:t>and </a:t>
            </a:r>
            <a:r>
              <a:rPr lang="en-US" sz="2400" b="1" dirty="0"/>
              <a:t>Page Down </a:t>
            </a:r>
            <a:r>
              <a:rPr lang="en-US" sz="2400" dirty="0"/>
              <a:t>keys</a:t>
            </a:r>
          </a:p>
          <a:p>
            <a:pPr lvl="1"/>
            <a:r>
              <a:rPr lang="en-US" sz="2400" dirty="0"/>
              <a:t>Zoom in or zoom out, if required</a:t>
            </a:r>
          </a:p>
          <a:p>
            <a:pPr lvl="0"/>
            <a:endParaRPr lang="en-US" sz="2400" dirty="0"/>
          </a:p>
          <a:p>
            <a:pPr lvl="0"/>
            <a:r>
              <a:rPr lang="en-US" sz="2400" dirty="0"/>
              <a:t>In the </a:t>
            </a:r>
            <a:r>
              <a:rPr lang="en-US" sz="2400" b="1" dirty="0"/>
              <a:t>Notes Page </a:t>
            </a:r>
            <a:r>
              <a:rPr lang="en-US" sz="2400" dirty="0"/>
              <a:t>view, you can:</a:t>
            </a:r>
          </a:p>
          <a:p>
            <a:pPr lvl="1"/>
            <a:r>
              <a:rPr lang="en-US" sz="2400" dirty="0"/>
              <a:t>Read any supporting text—now or after the delivery</a:t>
            </a:r>
          </a:p>
          <a:p>
            <a:pPr lvl="1"/>
            <a:r>
              <a:rPr lang="en-US" sz="2400" dirty="0"/>
              <a:t>Add notes to your copy of the presentation, if required</a:t>
            </a:r>
          </a:p>
          <a:p>
            <a:pPr lvl="0"/>
            <a:endParaRPr lang="en-US" sz="2400" dirty="0"/>
          </a:p>
          <a:p>
            <a:pPr lvl="0"/>
            <a:r>
              <a:rPr lang="en-US" sz="2400" dirty="0"/>
              <a:t>Take the presentation files home with you</a:t>
            </a:r>
          </a:p>
        </p:txBody>
      </p:sp>
      <p:sp>
        <p:nvSpPr>
          <p:cNvPr id="5" name="Rectangle 4">
            <a:extLst>
              <a:ext uri="{FF2B5EF4-FFF2-40B4-BE49-F238E27FC236}">
                <a16:creationId xmlns:a16="http://schemas.microsoft.com/office/drawing/2014/main" id="{32C605F4-CFC7-4BE5-832B-80BBA5066247}"/>
              </a:ext>
            </a:extLst>
          </p:cNvPr>
          <p:cNvSpPr/>
          <p:nvPr userDrawn="1"/>
        </p:nvSpPr>
        <p:spPr>
          <a:xfrm>
            <a:off x="274638" y="294246"/>
            <a:ext cx="11887198" cy="923330"/>
          </a:xfrm>
          <a:prstGeom prst="rect">
            <a:avLst/>
          </a:prstGeom>
        </p:spPr>
        <p:txBody>
          <a:bodyPr wrap="square" lIns="146304" tIns="91440" rIns="146304" bIns="91440">
            <a:noAutofit/>
          </a:bodyPr>
          <a:lstStyle/>
          <a:p>
            <a:r>
              <a:rPr lang="en-US" sz="4800" dirty="0">
                <a:solidFill>
                  <a:schemeClr val="accent3"/>
                </a:solidFill>
                <a:latin typeface="+mj-lt"/>
              </a:rPr>
              <a:t>How to View This Presentation</a:t>
            </a:r>
          </a:p>
        </p:txBody>
      </p:sp>
    </p:spTree>
    <p:extLst>
      <p:ext uri="{BB962C8B-B14F-4D97-AF65-F5344CB8AC3E}">
        <p14:creationId xmlns:p14="http://schemas.microsoft.com/office/powerpoint/2010/main" val="64383208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B10EA7-4705-4753-B9B2-5A545797BA7E}"/>
              </a:ext>
            </a:extLst>
          </p:cNvPr>
          <p:cNvSpPr/>
          <p:nvPr userDrawn="1"/>
        </p:nvSpPr>
        <p:spPr>
          <a:xfrm>
            <a:off x="274638" y="295274"/>
            <a:ext cx="11887196" cy="914400"/>
          </a:xfrm>
          <a:prstGeom prst="rect">
            <a:avLst/>
          </a:prstGeom>
        </p:spPr>
        <p:txBody>
          <a:bodyPr wrap="square" lIns="146304" tIns="91440" rIns="146304" bIns="91440">
            <a:noAutofit/>
          </a:bodyPr>
          <a:lstStyle/>
          <a:p>
            <a:pPr marL="53975" indent="0"/>
            <a:r>
              <a:rPr lang="en-US" sz="4800" baseline="0" dirty="0">
                <a:solidFill>
                  <a:schemeClr val="accent3"/>
                </a:solidFill>
                <a:latin typeface="+mj-lt"/>
              </a:rPr>
              <a:t>Module Overview</a:t>
            </a:r>
          </a:p>
        </p:txBody>
      </p:sp>
      <p:sp>
        <p:nvSpPr>
          <p:cNvPr id="7" name="Text Placeholder 4">
            <a:extLst>
              <a:ext uri="{FF2B5EF4-FFF2-40B4-BE49-F238E27FC236}">
                <a16:creationId xmlns:a16="http://schemas.microsoft.com/office/drawing/2014/main" id="{781BB40F-20AD-43CC-9A94-AC3AEDDE6D99}"/>
              </a:ext>
            </a:extLst>
          </p:cNvPr>
          <p:cNvSpPr>
            <a:spLocks noGrp="1"/>
          </p:cNvSpPr>
          <p:nvPr>
            <p:ph type="body" sz="quarter" idx="10" hasCustomPrompt="1"/>
          </p:nvPr>
        </p:nvSpPr>
        <p:spPr>
          <a:xfrm>
            <a:off x="274638" y="1211255"/>
            <a:ext cx="11887200" cy="1292662"/>
          </a:xfrm>
        </p:spPr>
        <p:txBody>
          <a:bodyPr/>
          <a:lstStyle>
            <a:lvl1pPr>
              <a:defRPr/>
            </a:lvl1pPr>
            <a:lvl2pPr>
              <a:defRPr/>
            </a:lvl2pPr>
          </a:lstStyle>
          <a:p>
            <a:pPr lvl="0"/>
            <a:r>
              <a:rPr lang="en-US" dirty="0"/>
              <a:t>&lt;&lt;Lesson 1: Title&gt;&gt;</a:t>
            </a:r>
          </a:p>
          <a:p>
            <a:pPr lvl="0"/>
            <a:r>
              <a:rPr lang="en-US" dirty="0"/>
              <a:t>&lt;&lt;Lesson 2: Title&gt;&gt;</a:t>
            </a:r>
          </a:p>
        </p:txBody>
      </p:sp>
    </p:spTree>
    <p:extLst>
      <p:ext uri="{BB962C8B-B14F-4D97-AF65-F5344CB8AC3E}">
        <p14:creationId xmlns:p14="http://schemas.microsoft.com/office/powerpoint/2010/main" val="16424375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dirty="0"/>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1089529"/>
          </a:xfrm>
        </p:spPr>
        <p:txBody>
          <a:bodyPr/>
          <a:lstStyle>
            <a:lvl1pPr>
              <a:defRPr/>
            </a:lvl1pPr>
            <a:lvl2pPr>
              <a:defRPr/>
            </a:lvl2pPr>
          </a:lstStyle>
          <a:p>
            <a:pPr lvl="0"/>
            <a:r>
              <a:rPr lang="en-US" dirty="0"/>
              <a:t>After completing this lesson, you will be able to:</a:t>
            </a:r>
          </a:p>
          <a:p>
            <a:pPr lvl="1"/>
            <a:r>
              <a:rPr lang="en-US" dirty="0"/>
              <a:t>&lt;&lt;objectives&gt;&gt;</a:t>
            </a:r>
          </a:p>
        </p:txBody>
      </p:sp>
    </p:spTree>
    <p:extLst>
      <p:ext uri="{BB962C8B-B14F-4D97-AF65-F5344CB8AC3E}">
        <p14:creationId xmlns:p14="http://schemas.microsoft.com/office/powerpoint/2010/main" val="30713775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dirty="0"/>
              <a:t>&lt;&lt;Topic Title&gt;&gt;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749266"/>
          </a:xfrm>
        </p:spPr>
        <p:txBody>
          <a:bodyPr/>
          <a:lstStyle>
            <a:lvl1pPr marL="0" indent="0">
              <a:buNone/>
              <a:defRPr/>
            </a:lvl1pPr>
            <a:lvl2pPr>
              <a:defRPr/>
            </a:lvl2pPr>
            <a:lvl3pPr>
              <a:defRPr/>
            </a:lvl3pPr>
            <a:lvl4pPr>
              <a:defRPr/>
            </a:lvl4pPr>
            <a:lvl5pPr>
              <a:defRPr/>
            </a:lvl5pPr>
          </a:lstStyle>
          <a:p>
            <a:pPr lvl="0"/>
            <a:r>
              <a:rPr lang="en-US" dirty="0"/>
              <a:t>&lt;&lt;add content/details/charts/</a:t>
            </a:r>
            <a:r>
              <a:rPr lang="en-US" dirty="0" err="1"/>
              <a:t>smartart</a:t>
            </a:r>
            <a:r>
              <a:rPr lang="en-US" dirty="0"/>
              <a:t>/images/bullets as needed&gt;&gt;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a:p>
            <a:pPr lvl="0"/>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104934496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sson content V2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93310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sson content V3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 &gt;&gt;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5943599"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6217920" y="1212850"/>
            <a:ext cx="5943601" cy="5486400"/>
          </a:xfrm>
        </p:spPr>
        <p:txBody>
          <a:bodyPr/>
          <a:lstStyle>
            <a:lvl1pPr>
              <a:defRPr/>
            </a:lvl1pPr>
          </a:lstStyle>
          <a:p>
            <a:r>
              <a:rPr lang="en-US" dirty="0"/>
              <a:t>&lt;&lt;picture of topic&gt;&gt;</a:t>
            </a:r>
          </a:p>
        </p:txBody>
      </p:sp>
    </p:spTree>
    <p:extLst>
      <p:ext uri="{BB962C8B-B14F-4D97-AF65-F5344CB8AC3E}">
        <p14:creationId xmlns:p14="http://schemas.microsoft.com/office/powerpoint/2010/main" val="2997634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sson content V4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1BC8-C70D-474D-9AF8-12B4CE2F0182}"/>
              </a:ext>
            </a:extLst>
          </p:cNvPr>
          <p:cNvSpPr>
            <a:spLocks noGrp="1"/>
          </p:cNvSpPr>
          <p:nvPr>
            <p:ph type="title" hasCustomPrompt="1"/>
          </p:nvPr>
        </p:nvSpPr>
        <p:spPr/>
        <p:txBody>
          <a:bodyPr/>
          <a:lstStyle>
            <a:lvl1pPr>
              <a:defRPr/>
            </a:lvl1pPr>
          </a:lstStyle>
          <a:p>
            <a:r>
              <a:rPr lang="en-US" dirty="0"/>
              <a:t>&lt;&lt;Topic Title&gt;&gt;</a:t>
            </a:r>
          </a:p>
        </p:txBody>
      </p:sp>
      <p:sp>
        <p:nvSpPr>
          <p:cNvPr id="4" name="Text Placeholder 3">
            <a:extLst>
              <a:ext uri="{FF2B5EF4-FFF2-40B4-BE49-F238E27FC236}">
                <a16:creationId xmlns:a16="http://schemas.microsoft.com/office/drawing/2014/main" id="{3147A62B-9344-47FC-B941-A1ADD2A3A066}"/>
              </a:ext>
            </a:extLst>
          </p:cNvPr>
          <p:cNvSpPr>
            <a:spLocks noGrp="1"/>
          </p:cNvSpPr>
          <p:nvPr>
            <p:ph type="body" sz="quarter" idx="10"/>
          </p:nvPr>
        </p:nvSpPr>
        <p:spPr>
          <a:xfrm>
            <a:off x="274638" y="1212850"/>
            <a:ext cx="118872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4C4CCE46-6C48-4C12-BA5E-A467C5ACBEEF}"/>
              </a:ext>
            </a:extLst>
          </p:cNvPr>
          <p:cNvSpPr>
            <a:spLocks noGrp="1"/>
          </p:cNvSpPr>
          <p:nvPr>
            <p:ph type="pic" sz="quarter" idx="11" hasCustomPrompt="1"/>
          </p:nvPr>
        </p:nvSpPr>
        <p:spPr>
          <a:xfrm>
            <a:off x="272274" y="3956048"/>
            <a:ext cx="11889564" cy="2743199"/>
          </a:xfrm>
        </p:spPr>
        <p:txBody>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a:lvl1p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r>
              <a:rPr lang="en-US" dirty="0"/>
              <a:t>&lt;&lt;picture of topic&gt;&gt;</a:t>
            </a:r>
          </a:p>
          <a:p>
            <a:endParaRPr lang="en-US" dirty="0"/>
          </a:p>
        </p:txBody>
      </p:sp>
    </p:spTree>
    <p:extLst>
      <p:ext uri="{BB962C8B-B14F-4D97-AF65-F5344CB8AC3E}">
        <p14:creationId xmlns:p14="http://schemas.microsoft.com/office/powerpoint/2010/main" val="31565954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50004912"/>
      </p:ext>
    </p:extLst>
  </p:cSld>
  <p:clrMap bg1="lt1" tx1="dk1" bg2="lt2" tx2="dk2" accent1="accent1" accent2="accent2" accent3="accent3" accent4="accent4" accent5="accent5" accent6="accent6" hlink="hlink" folHlink="folHlink"/>
  <p:sldLayoutIdLst>
    <p:sldLayoutId id="2147484276" r:id="rId1"/>
    <p:sldLayoutId id="2147484288" r:id="rId2"/>
    <p:sldLayoutId id="2147484289" r:id="rId3"/>
    <p:sldLayoutId id="2147484296" r:id="rId4"/>
    <p:sldLayoutId id="2147484290" r:id="rId5"/>
    <p:sldLayoutId id="2147484297" r:id="rId6"/>
    <p:sldLayoutId id="2147484298" r:id="rId7"/>
    <p:sldLayoutId id="2147484299" r:id="rId8"/>
    <p:sldLayoutId id="2147484300" r:id="rId9"/>
    <p:sldLayoutId id="2147484301" r:id="rId10"/>
    <p:sldLayoutId id="2147484305" r:id="rId11"/>
    <p:sldLayoutId id="2147484291" r:id="rId12"/>
    <p:sldLayoutId id="2147484292" r:id="rId13"/>
    <p:sldLayoutId id="2147484293" r:id="rId14"/>
    <p:sldLayoutId id="2147484294" r:id="rId15"/>
    <p:sldLayoutId id="2147484304" r:id="rId16"/>
    <p:sldLayoutId id="2147484295"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solidFill>
            <a:schemeClr val="accent3"/>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aka.ms/scanguidanc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hyperlink" Target="http://justintarte.blogspot.com/2011/12/top-10-questions-to-ask-yourself-in.html?m=0"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Applications and Throttling</a:t>
            </a:r>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How to avoid being throttled? (cont.)</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324261"/>
          </a:xfrm>
        </p:spPr>
        <p:txBody>
          <a:bodyPr/>
          <a:lstStyle/>
          <a:p>
            <a:r>
              <a:rPr lang="en-US" sz="3200" dirty="0"/>
              <a:t>Decorate your requests:</a:t>
            </a:r>
          </a:p>
          <a:p>
            <a:pPr lvl="1">
              <a:spcAft>
                <a:spcPts val="600"/>
              </a:spcAft>
            </a:pPr>
            <a:r>
              <a:rPr lang="en-US" dirty="0"/>
              <a:t>User Agent property in the request is used.</a:t>
            </a:r>
          </a:p>
          <a:p>
            <a:pPr lvl="1">
              <a:spcAft>
                <a:spcPts val="600"/>
              </a:spcAft>
            </a:pPr>
            <a:r>
              <a:rPr lang="en-US" dirty="0"/>
              <a:t>Don’t use browser Agent (can result in tenant throttle).</a:t>
            </a:r>
            <a:br>
              <a:rPr lang="en-US" dirty="0"/>
            </a:br>
            <a:endParaRPr lang="en-US" dirty="0"/>
          </a:p>
          <a:p>
            <a:r>
              <a:rPr lang="en-US" sz="3200" dirty="0"/>
              <a:t>Use the proper calling patterns (Avoid full scans):</a:t>
            </a:r>
          </a:p>
          <a:p>
            <a:pPr lvl="1">
              <a:spcAft>
                <a:spcPts val="600"/>
              </a:spcAft>
            </a:pPr>
            <a:r>
              <a:rPr lang="en-US" dirty="0"/>
              <a:t>Discover: Configure the locations that you want to scan.</a:t>
            </a:r>
          </a:p>
          <a:p>
            <a:pPr lvl="1">
              <a:spcAft>
                <a:spcPts val="600"/>
              </a:spcAft>
            </a:pPr>
            <a:r>
              <a:rPr lang="en-US" dirty="0"/>
              <a:t>Crawl: Discover and process the entire set of files that you are interested in.</a:t>
            </a:r>
          </a:p>
          <a:p>
            <a:pPr lvl="1">
              <a:spcAft>
                <a:spcPts val="600"/>
              </a:spcAft>
            </a:pPr>
            <a:r>
              <a:rPr lang="en-US" dirty="0"/>
              <a:t>Notify: Monitor changes to those files via notification.</a:t>
            </a:r>
          </a:p>
          <a:p>
            <a:pPr lvl="1">
              <a:spcAft>
                <a:spcPts val="600"/>
              </a:spcAft>
            </a:pPr>
            <a:r>
              <a:rPr lang="en-US" dirty="0"/>
              <a:t>Process changes: Reprocess only files that have changed by using delta query.</a:t>
            </a:r>
          </a:p>
        </p:txBody>
      </p:sp>
    </p:spTree>
    <p:extLst>
      <p:ext uri="{BB962C8B-B14F-4D97-AF65-F5344CB8AC3E}">
        <p14:creationId xmlns:p14="http://schemas.microsoft.com/office/powerpoint/2010/main" val="198898810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What to do if application is being throttled?</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382738"/>
          </a:xfrm>
        </p:spPr>
        <p:txBody>
          <a:bodyPr/>
          <a:lstStyle/>
          <a:p>
            <a:r>
              <a:rPr lang="en-US" sz="3200" dirty="0"/>
              <a:t>If it is developed by a 3rd party vendor…</a:t>
            </a:r>
          </a:p>
          <a:p>
            <a:pPr lvl="1">
              <a:spcAft>
                <a:spcPts val="600"/>
              </a:spcAft>
            </a:pPr>
            <a:r>
              <a:rPr lang="en-US" dirty="0"/>
              <a:t>Contact the vendor and provide them with the documentation.</a:t>
            </a:r>
          </a:p>
          <a:p>
            <a:pPr lvl="1">
              <a:spcAft>
                <a:spcPts val="600"/>
              </a:spcAft>
            </a:pPr>
            <a:r>
              <a:rPr lang="en-US" dirty="0"/>
              <a:t>Use: </a:t>
            </a:r>
            <a:r>
              <a:rPr lang="en-US" dirty="0">
                <a:hlinkClick r:id="rId3"/>
              </a:rPr>
              <a:t>https://aka.ms/scanguidance</a:t>
            </a:r>
            <a:r>
              <a:rPr lang="en-US" dirty="0"/>
              <a:t> </a:t>
            </a:r>
          </a:p>
          <a:p>
            <a:endParaRPr lang="en-US" sz="3200" dirty="0"/>
          </a:p>
          <a:p>
            <a:r>
              <a:rPr lang="en-US" sz="3200" dirty="0"/>
              <a:t>If it is internal to your company…</a:t>
            </a:r>
          </a:p>
          <a:p>
            <a:pPr lvl="1">
              <a:spcAft>
                <a:spcPts val="600"/>
              </a:spcAft>
            </a:pPr>
            <a:r>
              <a:rPr lang="en-US" dirty="0"/>
              <a:t>Review documentation.</a:t>
            </a:r>
          </a:p>
          <a:p>
            <a:pPr lvl="1">
              <a:spcAft>
                <a:spcPts val="600"/>
              </a:spcAft>
            </a:pPr>
            <a:r>
              <a:rPr lang="en-US" dirty="0"/>
              <a:t>Decorate Calls to the service appropriately.</a:t>
            </a:r>
          </a:p>
          <a:p>
            <a:pPr lvl="1">
              <a:spcAft>
                <a:spcPts val="600"/>
              </a:spcAft>
            </a:pPr>
            <a:r>
              <a:rPr lang="en-US" dirty="0"/>
              <a:t>Determine if the application is required or if OOB solution meets the requirements.</a:t>
            </a:r>
          </a:p>
        </p:txBody>
      </p:sp>
    </p:spTree>
    <p:extLst>
      <p:ext uri="{BB962C8B-B14F-4D97-AF65-F5344CB8AC3E}">
        <p14:creationId xmlns:p14="http://schemas.microsoft.com/office/powerpoint/2010/main" val="12743832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dirty="0"/>
              <a:t>Decorating Traffic from application</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1366528"/>
          </a:xfrm>
        </p:spPr>
        <p:txBody>
          <a:bodyPr/>
          <a:lstStyle/>
          <a:p>
            <a:r>
              <a:rPr lang="en-US" sz="3200" dirty="0"/>
              <a:t>Register and use </a:t>
            </a:r>
            <a:r>
              <a:rPr lang="en-US" sz="3200" dirty="0" err="1"/>
              <a:t>AppID</a:t>
            </a:r>
            <a:r>
              <a:rPr lang="en-US" sz="3200" dirty="0"/>
              <a:t> and </a:t>
            </a:r>
            <a:r>
              <a:rPr lang="en-US" sz="3200" dirty="0" err="1"/>
              <a:t>AppTitle</a:t>
            </a:r>
            <a:endParaRPr lang="en-US" sz="3200" dirty="0"/>
          </a:p>
          <a:p>
            <a:pPr marL="342900" lvl="1" indent="0">
              <a:spcAft>
                <a:spcPts val="600"/>
              </a:spcAft>
              <a:buNone/>
            </a:pPr>
            <a:r>
              <a:rPr lang="en-US" dirty="0"/>
              <a:t>This will ensure the best overall experience and best path for any future issue resolution. </a:t>
            </a:r>
          </a:p>
        </p:txBody>
      </p:sp>
      <p:graphicFrame>
        <p:nvGraphicFramePr>
          <p:cNvPr id="4" name="Table 11">
            <a:extLst>
              <a:ext uri="{FF2B5EF4-FFF2-40B4-BE49-F238E27FC236}">
                <a16:creationId xmlns:a16="http://schemas.microsoft.com/office/drawing/2014/main" id="{99C796DB-F334-4B69-BFAC-42AFC3FEE086}"/>
              </a:ext>
            </a:extLst>
          </p:cNvPr>
          <p:cNvGraphicFramePr>
            <a:graphicFrameLocks noGrp="1"/>
          </p:cNvGraphicFramePr>
          <p:nvPr>
            <p:extLst>
              <p:ext uri="{D42A27DB-BD31-4B8C-83A1-F6EECF244321}">
                <p14:modId xmlns:p14="http://schemas.microsoft.com/office/powerpoint/2010/main" val="3512148649"/>
              </p:ext>
            </p:extLst>
          </p:nvPr>
        </p:nvGraphicFramePr>
        <p:xfrm>
          <a:off x="391476" y="2579378"/>
          <a:ext cx="11653521" cy="2811780"/>
        </p:xfrm>
        <a:graphic>
          <a:graphicData uri="http://schemas.openxmlformats.org/drawingml/2006/table">
            <a:tbl>
              <a:tblPr firstRow="1" bandRow="1">
                <a:tableStyleId>{5C22544A-7EE6-4342-B048-85BDC9FD1C3A}</a:tableStyleId>
              </a:tblPr>
              <a:tblGrid>
                <a:gridCol w="2338789">
                  <a:extLst>
                    <a:ext uri="{9D8B030D-6E8A-4147-A177-3AD203B41FA5}">
                      <a16:colId xmlns:a16="http://schemas.microsoft.com/office/drawing/2014/main" val="4248242990"/>
                    </a:ext>
                  </a:extLst>
                </a:gridCol>
                <a:gridCol w="4489409">
                  <a:extLst>
                    <a:ext uri="{9D8B030D-6E8A-4147-A177-3AD203B41FA5}">
                      <a16:colId xmlns:a16="http://schemas.microsoft.com/office/drawing/2014/main" val="2348050187"/>
                    </a:ext>
                  </a:extLst>
                </a:gridCol>
                <a:gridCol w="4825323">
                  <a:extLst>
                    <a:ext uri="{9D8B030D-6E8A-4147-A177-3AD203B41FA5}">
                      <a16:colId xmlns:a16="http://schemas.microsoft.com/office/drawing/2014/main" val="58175789"/>
                    </a:ext>
                  </a:extLst>
                </a:gridCol>
              </a:tblGrid>
              <a:tr h="370840">
                <a:tc>
                  <a:txBody>
                    <a:bodyPr/>
                    <a:lstStyle/>
                    <a:p>
                      <a:pPr algn="l" fontAlgn="b"/>
                      <a:r>
                        <a:rPr lang="en-US" dirty="0">
                          <a:effectLst/>
                        </a:rPr>
                        <a:t>Type</a:t>
                      </a:r>
                    </a:p>
                  </a:txBody>
                  <a:tcPr marL="76200" marR="76200" marT="57150" marB="57150" anchor="b"/>
                </a:tc>
                <a:tc>
                  <a:txBody>
                    <a:bodyPr/>
                    <a:lstStyle/>
                    <a:p>
                      <a:pPr algn="l" fontAlgn="b"/>
                      <a:r>
                        <a:rPr lang="en-US">
                          <a:effectLst/>
                        </a:rPr>
                        <a:t>User Agent</a:t>
                      </a:r>
                    </a:p>
                  </a:txBody>
                  <a:tcPr marL="76200" marR="76200" marT="57150" marB="57150" anchor="b"/>
                </a:tc>
                <a:tc>
                  <a:txBody>
                    <a:bodyPr/>
                    <a:lstStyle/>
                    <a:p>
                      <a:pPr algn="l" fontAlgn="b"/>
                      <a:r>
                        <a:rPr lang="en-US">
                          <a:effectLst/>
                        </a:rPr>
                        <a:t>Description</a:t>
                      </a:r>
                    </a:p>
                  </a:txBody>
                  <a:tcPr marL="76200" marR="76200" marT="57150" marB="57150" anchor="b"/>
                </a:tc>
                <a:extLst>
                  <a:ext uri="{0D108BD9-81ED-4DB2-BD59-A6C34878D82A}">
                    <a16:rowId xmlns:a16="http://schemas.microsoft.com/office/drawing/2014/main" val="84225187"/>
                  </a:ext>
                </a:extLst>
              </a:tr>
              <a:tr h="370840">
                <a:tc>
                  <a:txBody>
                    <a:bodyPr/>
                    <a:lstStyle/>
                    <a:p>
                      <a:pPr algn="l" fontAlgn="t"/>
                      <a:r>
                        <a:rPr lang="en-US">
                          <a:effectLst/>
                        </a:rPr>
                        <a:t>ISV Application</a:t>
                      </a:r>
                    </a:p>
                  </a:txBody>
                  <a:tcPr marL="76200" marR="76200" marT="57150" marB="57150"/>
                </a:tc>
                <a:tc>
                  <a:txBody>
                    <a:bodyPr/>
                    <a:lstStyle/>
                    <a:p>
                      <a:pPr algn="l" fontAlgn="t"/>
                      <a:r>
                        <a:rPr lang="en-US">
                          <a:effectLst/>
                        </a:rPr>
                        <a:t>ISV|CompanyName|AppName/Version</a:t>
                      </a:r>
                    </a:p>
                  </a:txBody>
                  <a:tcPr marL="76200" marR="76200" marT="57150" marB="57150"/>
                </a:tc>
                <a:tc>
                  <a:txBody>
                    <a:bodyPr/>
                    <a:lstStyle/>
                    <a:p>
                      <a:pPr algn="l" fontAlgn="t"/>
                      <a:r>
                        <a:rPr lang="en-US" dirty="0">
                          <a:effectLst/>
                        </a:rPr>
                        <a:t>Identify as ISV and include Company Name, App Name separated by a pipe character and then add Version number separated with a slash character</a:t>
                      </a:r>
                    </a:p>
                  </a:txBody>
                  <a:tcPr marL="76200" marR="76200" marT="57150" marB="57150"/>
                </a:tc>
                <a:extLst>
                  <a:ext uri="{0D108BD9-81ED-4DB2-BD59-A6C34878D82A}">
                    <a16:rowId xmlns:a16="http://schemas.microsoft.com/office/drawing/2014/main" val="4050083212"/>
                  </a:ext>
                </a:extLst>
              </a:tr>
              <a:tr h="370840">
                <a:tc>
                  <a:txBody>
                    <a:bodyPr/>
                    <a:lstStyle/>
                    <a:p>
                      <a:pPr algn="l" fontAlgn="t"/>
                      <a:r>
                        <a:rPr lang="en-US">
                          <a:effectLst/>
                        </a:rPr>
                        <a:t>Enterprise application</a:t>
                      </a:r>
                    </a:p>
                  </a:txBody>
                  <a:tcPr marL="76200" marR="76200" marT="57150" marB="57150"/>
                </a:tc>
                <a:tc>
                  <a:txBody>
                    <a:bodyPr/>
                    <a:lstStyle/>
                    <a:p>
                      <a:pPr algn="l" fontAlgn="t"/>
                      <a:r>
                        <a:rPr lang="en-US">
                          <a:effectLst/>
                        </a:rPr>
                        <a:t>NONISV|CompanyName|AppName/Version</a:t>
                      </a:r>
                    </a:p>
                  </a:txBody>
                  <a:tcPr marL="76200" marR="76200" marT="57150" marB="57150"/>
                </a:tc>
                <a:tc>
                  <a:txBody>
                    <a:bodyPr/>
                    <a:lstStyle/>
                    <a:p>
                      <a:pPr algn="l" fontAlgn="t"/>
                      <a:r>
                        <a:rPr lang="en-US" dirty="0">
                          <a:effectLst/>
                        </a:rPr>
                        <a:t>Identify as NONISV and include Company Name, App Name separated by a pipe character and then adding Version number separated with a slash character</a:t>
                      </a:r>
                    </a:p>
                  </a:txBody>
                  <a:tcPr marL="76200" marR="76200" marT="57150" marB="57150"/>
                </a:tc>
                <a:extLst>
                  <a:ext uri="{0D108BD9-81ED-4DB2-BD59-A6C34878D82A}">
                    <a16:rowId xmlns:a16="http://schemas.microsoft.com/office/drawing/2014/main" val="13417990"/>
                  </a:ext>
                </a:extLst>
              </a:tr>
            </a:tbl>
          </a:graphicData>
        </a:graphic>
      </p:graphicFrame>
    </p:spTree>
    <p:extLst>
      <p:ext uri="{BB962C8B-B14F-4D97-AF65-F5344CB8AC3E}">
        <p14:creationId xmlns:p14="http://schemas.microsoft.com/office/powerpoint/2010/main" val="267901699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Example of Decorating Traffic with User Agent (REST API)</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4" name="Picture 3" descr="A screenshot of a social media post&#10;&#10;Description automatically generated">
            <a:extLst>
              <a:ext uri="{FF2B5EF4-FFF2-40B4-BE49-F238E27FC236}">
                <a16:creationId xmlns:a16="http://schemas.microsoft.com/office/drawing/2014/main" id="{D624DFE7-1003-4403-99F3-2BEB5019AC19}"/>
              </a:ext>
            </a:extLst>
          </p:cNvPr>
          <p:cNvPicPr>
            <a:picLocks noChangeAspect="1"/>
          </p:cNvPicPr>
          <p:nvPr/>
        </p:nvPicPr>
        <p:blipFill>
          <a:blip r:embed="rId3"/>
          <a:stretch>
            <a:fillRect/>
          </a:stretch>
        </p:blipFill>
        <p:spPr>
          <a:xfrm>
            <a:off x="404124" y="1973262"/>
            <a:ext cx="11628226" cy="2499655"/>
          </a:xfrm>
          <a:prstGeom prst="rect">
            <a:avLst/>
          </a:prstGeom>
        </p:spPr>
      </p:pic>
    </p:spTree>
    <p:extLst>
      <p:ext uri="{BB962C8B-B14F-4D97-AF65-F5344CB8AC3E}">
        <p14:creationId xmlns:p14="http://schemas.microsoft.com/office/powerpoint/2010/main" val="250833324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pPr lvl="0" defTabSz="1511300">
              <a:spcAft>
                <a:spcPct val="35000"/>
              </a:spcAft>
            </a:pPr>
            <a:r>
              <a:rPr lang="en-US" sz="4000" dirty="0"/>
              <a:t>Example of Decorating Traffic with User Agent (CSOM)</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83264"/>
          </a:xfrm>
        </p:spPr>
        <p:txBody>
          <a:bodyPr/>
          <a:lstStyle/>
          <a:p>
            <a:endParaRPr lang="en-US" dirty="0"/>
          </a:p>
        </p:txBody>
      </p:sp>
      <p:pic>
        <p:nvPicPr>
          <p:cNvPr id="5" name="Picture 4" descr="A screenshot of a social media post&#10;&#10;Description automatically generated">
            <a:extLst>
              <a:ext uri="{FF2B5EF4-FFF2-40B4-BE49-F238E27FC236}">
                <a16:creationId xmlns:a16="http://schemas.microsoft.com/office/drawing/2014/main" id="{BBA2CF50-AC2F-40EB-92B8-AB4C633C692B}"/>
              </a:ext>
            </a:extLst>
          </p:cNvPr>
          <p:cNvPicPr>
            <a:picLocks noChangeAspect="1"/>
          </p:cNvPicPr>
          <p:nvPr/>
        </p:nvPicPr>
        <p:blipFill>
          <a:blip r:embed="rId3"/>
          <a:stretch>
            <a:fillRect/>
          </a:stretch>
        </p:blipFill>
        <p:spPr>
          <a:xfrm>
            <a:off x="765416" y="1287462"/>
            <a:ext cx="10905642" cy="5010701"/>
          </a:xfrm>
          <a:prstGeom prst="rect">
            <a:avLst/>
          </a:prstGeom>
        </p:spPr>
      </p:pic>
    </p:spTree>
    <p:extLst>
      <p:ext uri="{BB962C8B-B14F-4D97-AF65-F5344CB8AC3E}">
        <p14:creationId xmlns:p14="http://schemas.microsoft.com/office/powerpoint/2010/main" val="183771686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5DB3F3-B1C0-4A47-B824-7B6D35D60263}"/>
              </a:ext>
            </a:extLst>
          </p:cNvPr>
          <p:cNvSpPr>
            <a:spLocks noGrp="1"/>
          </p:cNvSpPr>
          <p:nvPr>
            <p:ph type="body" sz="quarter" idx="10"/>
          </p:nvPr>
        </p:nvSpPr>
        <p:spPr>
          <a:xfrm>
            <a:off x="274320" y="1211262"/>
            <a:ext cx="11734800" cy="4271939"/>
          </a:xfrm>
        </p:spPr>
        <p:txBody>
          <a:bodyPr/>
          <a:lstStyle/>
          <a:p>
            <a:r>
              <a:rPr lang="en-US" dirty="0"/>
              <a:t>Why Microsoft throttles request?</a:t>
            </a:r>
          </a:p>
          <a:p>
            <a:pPr lvl="1">
              <a:spcAft>
                <a:spcPts val="600"/>
              </a:spcAft>
            </a:pPr>
            <a:r>
              <a:rPr lang="en-US" dirty="0"/>
              <a:t>To maintain optimal performance and reliability of the SharePoint Online service.</a:t>
            </a:r>
            <a:br>
              <a:rPr lang="en-US" dirty="0"/>
            </a:br>
            <a:endParaRPr lang="en-US" dirty="0"/>
          </a:p>
          <a:p>
            <a:r>
              <a:rPr lang="en-US" dirty="0"/>
              <a:t>What are the signs of throttling?</a:t>
            </a:r>
          </a:p>
          <a:p>
            <a:pPr lvl="1">
              <a:spcAft>
                <a:spcPts val="600"/>
              </a:spcAft>
            </a:pPr>
            <a:r>
              <a:rPr lang="en-US" dirty="0"/>
              <a:t>HTTP 429 or 503 </a:t>
            </a:r>
            <a:r>
              <a:rPr lang="en-US"/>
              <a:t>errors.</a:t>
            </a:r>
            <a:br>
              <a:rPr lang="en-US"/>
            </a:br>
            <a:endParaRPr lang="en-US" dirty="0"/>
          </a:p>
          <a:p>
            <a:r>
              <a:rPr lang="en-US" dirty="0"/>
              <a:t>How can you avoid being throttled?</a:t>
            </a:r>
          </a:p>
          <a:p>
            <a:pPr lvl="1">
              <a:spcAft>
                <a:spcPts val="600"/>
              </a:spcAft>
            </a:pPr>
            <a:r>
              <a:rPr lang="en-US" dirty="0"/>
              <a:t>Avoid sudden increase in usage, Decorate your requests, Use the proper calling patterns </a:t>
            </a:r>
          </a:p>
        </p:txBody>
      </p:sp>
    </p:spTree>
    <p:extLst>
      <p:ext uri="{BB962C8B-B14F-4D97-AF65-F5344CB8AC3E}">
        <p14:creationId xmlns:p14="http://schemas.microsoft.com/office/powerpoint/2010/main" val="114795737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236595-CAC9-445D-9666-E8C18A3531A2}"/>
              </a:ext>
            </a:extLst>
          </p:cNvPr>
          <p:cNvSpPr>
            <a:spLocks noGrp="1"/>
          </p:cNvSpPr>
          <p:nvPr>
            <p:ph type="body" sz="quarter" idx="10"/>
          </p:nvPr>
        </p:nvSpPr>
        <p:spPr>
          <a:xfrm>
            <a:off x="274320" y="1211262"/>
            <a:ext cx="11734800" cy="3397853"/>
          </a:xfrm>
        </p:spPr>
        <p:txBody>
          <a:bodyPr/>
          <a:lstStyle/>
          <a:p>
            <a:r>
              <a:rPr lang="en-US" dirty="0"/>
              <a:t>Throttling happens for all applications, but Microsoft applications respect that by default.</a:t>
            </a:r>
          </a:p>
          <a:p>
            <a:r>
              <a:rPr lang="en-US" dirty="0"/>
              <a:t>You need to write your own custom applications/customizations to avoid throttling and respect the HTTP 429 errors.</a:t>
            </a:r>
          </a:p>
          <a:p>
            <a:r>
              <a:rPr lang="en-US" dirty="0"/>
              <a:t>You can avoid being throttled if you follow </a:t>
            </a:r>
            <a:r>
              <a:rPr lang="en-US"/>
              <a:t>the rules.</a:t>
            </a:r>
          </a:p>
        </p:txBody>
      </p:sp>
    </p:spTree>
    <p:extLst>
      <p:ext uri="{BB962C8B-B14F-4D97-AF65-F5344CB8AC3E}">
        <p14:creationId xmlns:p14="http://schemas.microsoft.com/office/powerpoint/2010/main" val="355084483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627864"/>
          </a:xfrm>
        </p:spPr>
        <p:txBody>
          <a:bodyPr/>
          <a:lstStyle/>
          <a:p>
            <a:endParaRPr lang="en-US" sz="3200" dirty="0"/>
          </a:p>
        </p:txBody>
      </p:sp>
      <p:pic>
        <p:nvPicPr>
          <p:cNvPr id="4" name="Picture 3" descr="A close up of a logo&#10;&#10;Description automatically generated">
            <a:extLst>
              <a:ext uri="{FF2B5EF4-FFF2-40B4-BE49-F238E27FC236}">
                <a16:creationId xmlns:a16="http://schemas.microsoft.com/office/drawing/2014/main" id="{0731460B-E32D-4301-9E25-1504EB9F91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70237" y="449262"/>
            <a:ext cx="6096000" cy="6096000"/>
          </a:xfrm>
          <a:prstGeom prst="rect">
            <a:avLst/>
          </a:prstGeom>
        </p:spPr>
      </p:pic>
    </p:spTree>
    <p:extLst>
      <p:ext uri="{BB962C8B-B14F-4D97-AF65-F5344CB8AC3E}">
        <p14:creationId xmlns:p14="http://schemas.microsoft.com/office/powerpoint/2010/main" val="266950452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29947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7B2818-D4B6-49AF-BC6D-48A87C308A7A}"/>
              </a:ext>
            </a:extLst>
          </p:cNvPr>
          <p:cNvSpPr>
            <a:spLocks noGrp="1"/>
          </p:cNvSpPr>
          <p:nvPr>
            <p:ph type="body" sz="quarter" idx="10"/>
          </p:nvPr>
        </p:nvSpPr>
        <p:spPr>
          <a:xfrm>
            <a:off x="274638" y="1211255"/>
            <a:ext cx="11887200" cy="683264"/>
          </a:xfrm>
        </p:spPr>
        <p:txBody>
          <a:bodyPr/>
          <a:lstStyle/>
          <a:p>
            <a:r>
              <a:rPr lang="en-US" dirty="0"/>
              <a:t>Applications and Throttling</a:t>
            </a:r>
          </a:p>
        </p:txBody>
      </p:sp>
    </p:spTree>
    <p:extLst>
      <p:ext uri="{BB962C8B-B14F-4D97-AF65-F5344CB8AC3E}">
        <p14:creationId xmlns:p14="http://schemas.microsoft.com/office/powerpoint/2010/main" val="23557285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dirty="0"/>
              <a:t>Lesson 2: Applications and Throttling</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1292662"/>
          </a:xfrm>
        </p:spPr>
        <p:txBody>
          <a:bodyPr/>
          <a:lstStyle/>
          <a:p>
            <a:r>
              <a:rPr lang="en-US" dirty="0"/>
              <a:t>Throttling in-depth for 3rd party applications.</a:t>
            </a:r>
          </a:p>
          <a:p>
            <a:r>
              <a:rPr lang="en-US" dirty="0"/>
              <a:t>3rd party application best practices.</a:t>
            </a:r>
          </a:p>
        </p:txBody>
      </p:sp>
    </p:spTree>
    <p:extLst>
      <p:ext uri="{BB962C8B-B14F-4D97-AF65-F5344CB8AC3E}">
        <p14:creationId xmlns:p14="http://schemas.microsoft.com/office/powerpoint/2010/main" val="41527657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What is Throttling?</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468916"/>
          </a:xfrm>
        </p:spPr>
        <p:txBody>
          <a:bodyPr/>
          <a:lstStyle/>
          <a:p>
            <a:r>
              <a:rPr lang="en-US" sz="3200" dirty="0"/>
              <a:t>Throttling limits the number of user actions or concurrent calls (by script or code) to prevent overuse of resources.</a:t>
            </a:r>
            <a:br>
              <a:rPr lang="en-US" sz="3200" dirty="0"/>
            </a:br>
            <a:endParaRPr lang="en-US" sz="3200" dirty="0"/>
          </a:p>
          <a:p>
            <a:r>
              <a:rPr lang="en-US" sz="3200" dirty="0"/>
              <a:t>SharePoint Online uses throttling to maintain optimal performance and reliability of the SharePoint Online service.</a:t>
            </a:r>
            <a:br>
              <a:rPr lang="en-US" sz="3200" dirty="0"/>
            </a:br>
            <a:endParaRPr lang="en-US" sz="3200" dirty="0"/>
          </a:p>
          <a:p>
            <a:r>
              <a:rPr lang="en-US" sz="3200" dirty="0"/>
              <a:t>It is Rare for smaller tenants.</a:t>
            </a:r>
            <a:br>
              <a:rPr lang="en-US" sz="3200" dirty="0"/>
            </a:br>
            <a:endParaRPr lang="en-US" sz="3200" dirty="0"/>
          </a:p>
          <a:p>
            <a:r>
              <a:rPr lang="en-US" sz="3200" dirty="0"/>
              <a:t>Cannot be adjusted.</a:t>
            </a:r>
          </a:p>
        </p:txBody>
      </p:sp>
    </p:spTree>
    <p:extLst>
      <p:ext uri="{BB962C8B-B14F-4D97-AF65-F5344CB8AC3E}">
        <p14:creationId xmlns:p14="http://schemas.microsoft.com/office/powerpoint/2010/main" val="13750351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to expect if you are being throttled?</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4862870"/>
          </a:xfrm>
        </p:spPr>
        <p:txBody>
          <a:bodyPr/>
          <a:lstStyle/>
          <a:p>
            <a:r>
              <a:rPr lang="en-US" sz="3200" dirty="0"/>
              <a:t>Application starts to slow down or throw 429 or 503 errors.</a:t>
            </a:r>
          </a:p>
          <a:p>
            <a:endParaRPr lang="en-US" sz="3200" dirty="0"/>
          </a:p>
          <a:p>
            <a:r>
              <a:rPr lang="en-US" sz="3200" dirty="0"/>
              <a:t>The application must respect 429 and 503:</a:t>
            </a:r>
          </a:p>
          <a:p>
            <a:r>
              <a:rPr lang="en-US" sz="3200" dirty="0"/>
              <a:t>If not, could slow down the whole tenant (worst case scenario).</a:t>
            </a:r>
          </a:p>
          <a:p>
            <a:endParaRPr lang="en-US" sz="3200" dirty="0"/>
          </a:p>
          <a:p>
            <a:r>
              <a:rPr lang="en-US" sz="3200" dirty="0"/>
              <a:t>Single user operations get throttled the same way (429, 503).</a:t>
            </a:r>
          </a:p>
          <a:p>
            <a:endParaRPr lang="en-US" sz="3200" dirty="0"/>
          </a:p>
          <a:p>
            <a:r>
              <a:rPr lang="en-US" sz="3200" dirty="0"/>
              <a:t>Happens to internal (example: OneDrive, PowerApps) and 3rd party applications.</a:t>
            </a:r>
          </a:p>
        </p:txBody>
      </p:sp>
    </p:spTree>
    <p:extLst>
      <p:ext uri="{BB962C8B-B14F-4D97-AF65-F5344CB8AC3E}">
        <p14:creationId xmlns:p14="http://schemas.microsoft.com/office/powerpoint/2010/main" val="62034813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sz="4400" dirty="0"/>
              <a:t>What to expect if you are being throttled?</a:t>
            </a:r>
            <a:endParaRPr lang="en-US" dirty="0"/>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302443"/>
          </a:xfrm>
        </p:spPr>
        <p:txBody>
          <a:bodyPr/>
          <a:lstStyle/>
          <a:p>
            <a:r>
              <a:rPr lang="en-US" sz="3200" dirty="0"/>
              <a:t>There will be a post within your Office 365 Message Center:</a:t>
            </a:r>
          </a:p>
          <a:p>
            <a:pPr lvl="1">
              <a:spcAft>
                <a:spcPts val="600"/>
              </a:spcAft>
            </a:pPr>
            <a:r>
              <a:rPr lang="en-US" dirty="0"/>
              <a:t>The message describes what caused the block, provides guidance on how to resolve the offending issue, and tells you who to contact to get the block removed.</a:t>
            </a:r>
          </a:p>
          <a:p>
            <a:endParaRPr lang="en-US" sz="3200" dirty="0"/>
          </a:p>
          <a:p>
            <a:r>
              <a:rPr lang="en-US" sz="3200" dirty="0"/>
              <a:t>If you are unsure what to do or still unclear about what is blocking it, submit a support request to SPO.</a:t>
            </a:r>
          </a:p>
        </p:txBody>
      </p:sp>
    </p:spTree>
    <p:extLst>
      <p:ext uri="{BB962C8B-B14F-4D97-AF65-F5344CB8AC3E}">
        <p14:creationId xmlns:p14="http://schemas.microsoft.com/office/powerpoint/2010/main" val="165253339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FC8D-88C3-44B7-8187-E50AD2AEEBCF}"/>
              </a:ext>
            </a:extLst>
          </p:cNvPr>
          <p:cNvSpPr>
            <a:spLocks noGrp="1"/>
          </p:cNvSpPr>
          <p:nvPr>
            <p:ph type="title"/>
          </p:nvPr>
        </p:nvSpPr>
        <p:spPr/>
        <p:txBody>
          <a:bodyPr/>
          <a:lstStyle/>
          <a:p>
            <a:r>
              <a:rPr lang="en-US" dirty="0"/>
              <a:t>How to avoid being throttled?</a:t>
            </a:r>
          </a:p>
        </p:txBody>
      </p:sp>
      <p:sp>
        <p:nvSpPr>
          <p:cNvPr id="3" name="Text Placeholder 2">
            <a:extLst>
              <a:ext uri="{FF2B5EF4-FFF2-40B4-BE49-F238E27FC236}">
                <a16:creationId xmlns:a16="http://schemas.microsoft.com/office/drawing/2014/main" id="{A59776B3-35B4-44CF-8DC7-B994C594CA74}"/>
              </a:ext>
            </a:extLst>
          </p:cNvPr>
          <p:cNvSpPr>
            <a:spLocks noGrp="1"/>
          </p:cNvSpPr>
          <p:nvPr>
            <p:ph type="body" sz="quarter" idx="10"/>
          </p:nvPr>
        </p:nvSpPr>
        <p:spPr>
          <a:xfrm>
            <a:off x="274638" y="1212850"/>
            <a:ext cx="11887200" cy="3416320"/>
          </a:xfrm>
        </p:spPr>
        <p:txBody>
          <a:bodyPr/>
          <a:lstStyle/>
          <a:p>
            <a:r>
              <a:rPr lang="en-US" sz="3200" dirty="0"/>
              <a:t>Avoid sudden increase in usage. (Big bang rollout)</a:t>
            </a:r>
          </a:p>
          <a:p>
            <a:pPr lvl="1">
              <a:spcAft>
                <a:spcPts val="600"/>
              </a:spcAft>
            </a:pPr>
            <a:r>
              <a:rPr lang="en-US" dirty="0"/>
              <a:t>Set new company portal as the start page for 10k users.</a:t>
            </a:r>
          </a:p>
          <a:p>
            <a:pPr lvl="1">
              <a:spcAft>
                <a:spcPts val="600"/>
              </a:spcAft>
            </a:pPr>
            <a:r>
              <a:rPr lang="en-US" dirty="0"/>
              <a:t>OneDrive rollout for 10k users.</a:t>
            </a:r>
          </a:p>
          <a:p>
            <a:endParaRPr lang="en-US" sz="3200" dirty="0"/>
          </a:p>
          <a:p>
            <a:r>
              <a:rPr lang="en-US" sz="3200" dirty="0"/>
              <a:t>Periodic high-volume scenario:</a:t>
            </a:r>
          </a:p>
          <a:p>
            <a:pPr lvl="1">
              <a:spcAft>
                <a:spcPts val="600"/>
              </a:spcAft>
            </a:pPr>
            <a:r>
              <a:rPr lang="en-US" dirty="0"/>
              <a:t>University has minimal usage the whole summer, then on 1st September thousands users start using it.</a:t>
            </a:r>
          </a:p>
        </p:txBody>
      </p:sp>
    </p:spTree>
    <p:extLst>
      <p:ext uri="{BB962C8B-B14F-4D97-AF65-F5344CB8AC3E}">
        <p14:creationId xmlns:p14="http://schemas.microsoft.com/office/powerpoint/2010/main" val="571258049"/>
      </p:ext>
    </p:extLst>
  </p:cSld>
  <p:clrMapOvr>
    <a:masterClrMapping/>
  </p:clrMapOvr>
  <p:transition>
    <p:fade/>
  </p:transition>
</p:sld>
</file>

<file path=ppt/theme/theme1.xml><?xml version="1.0" encoding="utf-8"?>
<a:theme xmlns:a="http://schemas.openxmlformats.org/drawingml/2006/main" name="Slide Order Exampl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odule template" id="{0F41D343-72B8-4F27-8EC4-8A2E56273551}" vid="{67D1FF83-C394-4E82-AEDF-1865860FD1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83F9D5428100E458EE3E49AEB1890D3" ma:contentTypeVersion="10" ma:contentTypeDescription="Create a new document." ma:contentTypeScope="" ma:versionID="d1fc14dfa44414840a2be51c2b22cc34">
  <xsd:schema xmlns:xsd="http://www.w3.org/2001/XMLSchema" xmlns:xs="http://www.w3.org/2001/XMLSchema" xmlns:p="http://schemas.microsoft.com/office/2006/metadata/properties" xmlns:ns2="4454d237-2f1a-4a44-9593-c0a147297c82" xmlns:ns3="d9f541ca-7415-4df0-a6fe-7619333d4eec" targetNamespace="http://schemas.microsoft.com/office/2006/metadata/properties" ma:root="true" ma:fieldsID="209a78c2b81a7e6b7ad6abb6e07e5f76" ns2:_="" ns3:_="">
    <xsd:import namespace="4454d237-2f1a-4a44-9593-c0a147297c82"/>
    <xsd:import namespace="d9f541ca-7415-4df0-a6fe-7619333d4ee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54d237-2f1a-4a44-9593-c0a147297c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9f541ca-7415-4df0-a6fe-7619333d4ee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E4D768A-D691-4E6D-8529-A4CBA7815E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54d237-2f1a-4a44-9593-c0a147297c82"/>
    <ds:schemaRef ds:uri="d9f541ca-7415-4df0-a6fe-7619333d4e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d9f541ca-7415-4df0-a6fe-7619333d4eec"/>
    <ds:schemaRef ds:uri="http://schemas.openxmlformats.org/package/2006/metadata/core-properties"/>
    <ds:schemaRef ds:uri="4454d237-2f1a-4a44-9593-c0a147297c82"/>
    <ds:schemaRef ds:uri="http://purl.org/dc/term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WPLUS_Module template</Template>
  <TotalTime>13</TotalTime>
  <Words>1123</Words>
  <Application>Microsoft Office PowerPoint</Application>
  <PresentationFormat>Custom</PresentationFormat>
  <Paragraphs>115</Paragraphs>
  <Slides>18</Slides>
  <Notes>10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 Light</vt:lpstr>
      <vt:lpstr>Consolas</vt:lpstr>
      <vt:lpstr>Segoe UI</vt:lpstr>
      <vt:lpstr>Segoe UI Light</vt:lpstr>
      <vt:lpstr>Slide Order Example</vt:lpstr>
      <vt:lpstr>Applications and Throttling</vt:lpstr>
      <vt:lpstr>PowerPoint Presentation</vt:lpstr>
      <vt:lpstr>PowerPoint Presentation</vt:lpstr>
      <vt:lpstr>PowerPoint Presentation</vt:lpstr>
      <vt:lpstr>Lesson 2: Applications and Throttling</vt:lpstr>
      <vt:lpstr>What is Throttling?</vt:lpstr>
      <vt:lpstr>What to expect if you are being throttled?</vt:lpstr>
      <vt:lpstr>What to expect if you are being throttled?</vt:lpstr>
      <vt:lpstr>How to avoid being throttled?</vt:lpstr>
      <vt:lpstr>How to avoid being throttled? (cont.)</vt:lpstr>
      <vt:lpstr>What to do if application is being throttled?</vt:lpstr>
      <vt:lpstr>Decorating Traffic from application</vt:lpstr>
      <vt:lpstr>Example of Decorating Traffic with User Agent (REST API)</vt:lpstr>
      <vt:lpstr>Example of Decorating Traffic with User Agent (CSOM)</vt:lpstr>
      <vt:lpstr>PowerPoint Presentation</vt:lpstr>
      <vt:lpstr>PowerPoint Presentation</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&lt;&lt;Module Title&gt;&gt;</dc:title>
  <dc:subject>&lt;Speech title here&gt;</dc:subject>
  <dc:creator>Zsolt Illes</dc:creator>
  <cp:keywords>MSVID, Brand Guidelines, Branding, Visual Identity, grid</cp:keywords>
  <dc:description>Template: Maryfj_x000d_
Formatting: _x000d_
Audience Type:</dc:description>
  <cp:lastModifiedBy>Zsolt Illes</cp:lastModifiedBy>
  <cp:revision>20</cp:revision>
  <dcterms:created xsi:type="dcterms:W3CDTF">2019-12-16T05:33:16Z</dcterms:created>
  <dcterms:modified xsi:type="dcterms:W3CDTF">2019-12-17T07:54:14Z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0x010100D83F9D5428100E458EE3E49AEB1890D3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2754a9ec-6a22-4e27-a734-760aaf672757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Ref">
    <vt:lpwstr>https://api.informationprotection.azure.com/api/72f988bf-86f1-41af-91ab-2d7cd011db47</vt:lpwstr>
  </property>
  <property fmtid="{D5CDD505-2E9C-101B-9397-08002B2CF9AE}" pid="15" name="MSIP_Label_f42aa342-8706-4288-bd11-ebb85995028c_SetDate">
    <vt:lpwstr>2017-10-04T13:15:56.0607831-07:00</vt:lpwstr>
  </property>
  <property fmtid="{D5CDD505-2E9C-101B-9397-08002B2CF9AE}" pid="16" name="MSIP_Label_f42aa342-8706-4288-bd11-ebb85995028c_Name">
    <vt:lpwstr>General</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